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62" r:id="rId5"/>
    <p:sldId id="276" r:id="rId6"/>
    <p:sldId id="270" r:id="rId7"/>
    <p:sldId id="280" r:id="rId8"/>
    <p:sldId id="277" r:id="rId9"/>
    <p:sldId id="281" r:id="rId10"/>
    <p:sldId id="279" r:id="rId11"/>
    <p:sldId id="287" r:id="rId12"/>
    <p:sldId id="285" r:id="rId13"/>
    <p:sldId id="272" r:id="rId14"/>
    <p:sldId id="288" r:id="rId15"/>
    <p:sldId id="289" r:id="rId16"/>
    <p:sldId id="292" r:id="rId17"/>
    <p:sldId id="273" r:id="rId18"/>
    <p:sldId id="290" r:id="rId19"/>
    <p:sldId id="263" r:id="rId20"/>
    <p:sldId id="29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631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17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9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51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78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372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3489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388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08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25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262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D340-9CAA-F241-8A48-D348543DCD7C}" type="datetimeFigureOut">
              <a:rPr lang="de-DE" smtClean="0"/>
              <a:pPr/>
              <a:t>26.09.2012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DE4B-1938-5245-9A7A-8BAF8277E576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105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l.ecml.at/tabid/1772/EventID/6341/Default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rte.tv/fr/l-expression-je-croise-les-doigts/690312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Fy7JjJMnK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coree.co.kr/" TargetMode="External"/><Relationship Id="rId2" Type="http://schemas.openxmlformats.org/officeDocument/2006/relationships/hyperlink" Target="http://www.france.or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.franceguid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JE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076"/>
            <a:ext cx="9144000" cy="259028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44931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Change </a:t>
            </a:r>
            <a:r>
              <a:rPr lang="de-DE" dirty="0" err="1" smtClean="0">
                <a:solidFill>
                  <a:srgbClr val="000000"/>
                </a:solidFill>
              </a:rPr>
              <a:t>your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language</a:t>
            </a:r>
            <a:r>
              <a:rPr lang="de-DE" dirty="0" smtClean="0">
                <a:solidFill>
                  <a:srgbClr val="000000"/>
                </a:solidFill>
              </a:rPr>
              <a:t>!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Change </a:t>
            </a:r>
            <a:r>
              <a:rPr lang="de-DE" dirty="0" err="1" smtClean="0">
                <a:solidFill>
                  <a:srgbClr val="000000"/>
                </a:solidFill>
              </a:rPr>
              <a:t>ta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langue</a:t>
            </a:r>
            <a:r>
              <a:rPr lang="de-DE" dirty="0" smtClean="0">
                <a:solidFill>
                  <a:srgbClr val="000000"/>
                </a:solidFill>
              </a:rPr>
              <a:t>!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Wechsel deine Sprache!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sz="2200" dirty="0" smtClean="0">
                <a:solidFill>
                  <a:srgbClr val="000000"/>
                </a:solidFill>
                <a:hlinkClick r:id="rId3"/>
              </a:rPr>
              <a:t>http://edl.ecml.at/tabid/1772/EventID/6341/Default.aspx</a:t>
            </a:r>
            <a:r>
              <a:rPr lang="de-DE" sz="2200" dirty="0" smtClean="0">
                <a:solidFill>
                  <a:srgbClr val="000000"/>
                </a:solidFill>
              </a:rPr>
              <a:t> 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4234"/>
            <a:ext cx="7772400" cy="1470025"/>
          </a:xfrm>
        </p:spPr>
        <p:txBody>
          <a:bodyPr/>
          <a:lstStyle/>
          <a:p>
            <a:r>
              <a:rPr lang="de-DE" dirty="0" smtClean="0"/>
              <a:t>European Day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Languages</a:t>
            </a:r>
            <a:r>
              <a:rPr lang="de-DE" dirty="0" smtClean="0"/>
              <a:t> 26.09.2012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018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de-DE" altLang="ko-KR" dirty="0" smtClean="0"/>
              <a:t>6. In which European countries French is spoken as an official language? </a:t>
            </a:r>
          </a:p>
          <a:p>
            <a:pPr marL="0" indent="0" algn="just">
              <a:buNone/>
            </a:pPr>
            <a:r>
              <a:rPr lang="de-DE" altLang="ko-KR" dirty="0" smtClean="0"/>
              <a:t>- Vatican</a:t>
            </a:r>
          </a:p>
          <a:p>
            <a:pPr marL="0" indent="0" algn="just">
              <a:buNone/>
            </a:pPr>
            <a:r>
              <a:rPr lang="de-DE" altLang="ko-KR" dirty="0" smtClean="0"/>
              <a:t>- Switzerland </a:t>
            </a:r>
          </a:p>
          <a:p>
            <a:pPr marL="0" indent="0" algn="just">
              <a:buNone/>
            </a:pPr>
            <a:r>
              <a:rPr lang="de-DE" altLang="ko-KR" dirty="0" smtClean="0"/>
              <a:t>- Belgium </a:t>
            </a:r>
          </a:p>
          <a:p>
            <a:pPr marL="0" indent="0" algn="just">
              <a:buNone/>
            </a:pPr>
            <a:r>
              <a:rPr lang="de-DE" altLang="ko-KR" dirty="0" smtClean="0"/>
              <a:t>- Austria</a:t>
            </a:r>
          </a:p>
          <a:p>
            <a:pPr marL="0" indent="0" algn="just">
              <a:buNone/>
            </a:pPr>
            <a:r>
              <a:rPr lang="de-DE" altLang="ko-KR" dirty="0" smtClean="0"/>
              <a:t>- Luxembourg </a:t>
            </a:r>
          </a:p>
          <a:p>
            <a:pPr marL="0" indent="0" algn="just">
              <a:buNone/>
            </a:pPr>
            <a:r>
              <a:rPr lang="de-DE" altLang="ko-KR" dirty="0" smtClean="0"/>
              <a:t>- Monaco </a:t>
            </a:r>
          </a:p>
          <a:p>
            <a:pPr marL="0" indent="0" algn="just">
              <a:buNone/>
            </a:pPr>
            <a:r>
              <a:rPr lang="de-DE" altLang="ko-KR" dirty="0" smtClean="0"/>
              <a:t>- Andorra</a:t>
            </a:r>
          </a:p>
          <a:p>
            <a:pPr marL="0" indent="0" algn="just">
              <a:buNone/>
            </a:pPr>
            <a:r>
              <a:rPr lang="de-DE" altLang="ko-KR" dirty="0" smtClean="0"/>
              <a:t>- Aosta Valley </a:t>
            </a:r>
          </a:p>
          <a:p>
            <a:pPr marL="0" indent="0" algn="just">
              <a:buNone/>
            </a:pPr>
            <a:r>
              <a:rPr lang="de-DE" altLang="ko-KR" dirty="0" smtClean="0"/>
              <a:t>- Channel Islands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pic>
        <p:nvPicPr>
          <p:cNvPr id="4" name="내용 개체 틀 3" descr="220px-David_Guetta_at_2011_MMVA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456" y="3474719"/>
            <a:ext cx="1347515" cy="1347515"/>
          </a:xfrm>
        </p:spPr>
      </p:pic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347166" cy="5192168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7. Which one is not French?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1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2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3</a:t>
            </a:r>
            <a:endParaRPr lang="ko-KR" altLang="en-US" dirty="0"/>
          </a:p>
        </p:txBody>
      </p:sp>
      <p:pic>
        <p:nvPicPr>
          <p:cNvPr id="6" name="그림 5" descr="Patricia-Kaas-69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91" y="5041950"/>
            <a:ext cx="1376580" cy="1376580"/>
          </a:xfrm>
          <a:prstGeom prst="rect">
            <a:avLst/>
          </a:prstGeom>
        </p:spPr>
      </p:pic>
      <p:pic>
        <p:nvPicPr>
          <p:cNvPr id="7" name="그림 6" descr="448194nina_hagen_foto_75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24" y="1968449"/>
            <a:ext cx="1938150" cy="12888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8. Which one is not German?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			1					2						3</a:t>
            </a:r>
            <a:endParaRPr lang="ko-KR" altLang="en-US" dirty="0"/>
          </a:p>
        </p:txBody>
      </p:sp>
      <p:pic>
        <p:nvPicPr>
          <p:cNvPr id="4" name="그림 3" descr="diane-kruger-20070629-276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" y="2363332"/>
            <a:ext cx="1907052" cy="2549534"/>
          </a:xfrm>
          <a:prstGeom prst="rect">
            <a:avLst/>
          </a:prstGeom>
        </p:spPr>
      </p:pic>
      <p:pic>
        <p:nvPicPr>
          <p:cNvPr id="5" name="그림 4" descr="marlene_dietr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94" y="2363332"/>
            <a:ext cx="1970451" cy="2584197"/>
          </a:xfrm>
          <a:prstGeom prst="rect">
            <a:avLst/>
          </a:prstGeom>
        </p:spPr>
      </p:pic>
      <p:pic>
        <p:nvPicPr>
          <p:cNvPr id="6" name="그림 5" descr="220px-Marion_Cotillard_(July_2009)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94" y="2363332"/>
            <a:ext cx="1579993" cy="25495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 smtClean="0"/>
              <a:t>9. Write down as many French words that you know! (2 </a:t>
            </a:r>
            <a:r>
              <a:rPr lang="de-DE" dirty="0" err="1" smtClean="0"/>
              <a:t>minutes</a:t>
            </a:r>
            <a:r>
              <a:rPr lang="de-DE" dirty="0" smtClean="0"/>
              <a:t>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9488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ko-KR" dirty="0" smtClean="0"/>
              <a:t>10. </a:t>
            </a:r>
            <a:r>
              <a:rPr lang="de-DE" altLang="ko-KR" dirty="0" smtClean="0"/>
              <a:t>Name as many French cities that you know. (2 minutes)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Let’s learn survival French!</a:t>
            </a:r>
            <a:endParaRPr lang="ko-KR" altLang="en-US" dirty="0"/>
          </a:p>
        </p:txBody>
      </p:sp>
      <p:pic>
        <p:nvPicPr>
          <p:cNvPr id="4" name="내용 개체 틀 3" descr="JEL autocollant F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50" y="1881981"/>
            <a:ext cx="7150100" cy="396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ko-KR" dirty="0" err="1" smtClean="0">
                <a:solidFill>
                  <a:srgbClr val="3366FF"/>
                </a:solidFill>
              </a:rPr>
              <a:t>Irie</a:t>
            </a:r>
            <a:r>
              <a:rPr lang="de-DE" altLang="ko-KR" dirty="0" smtClean="0">
                <a:solidFill>
                  <a:srgbClr val="3366FF"/>
                </a:solidFill>
              </a:rPr>
              <a:t> </a:t>
            </a:r>
            <a:r>
              <a:rPr lang="de-DE" altLang="ko-KR" dirty="0" err="1" smtClean="0">
                <a:solidFill>
                  <a:srgbClr val="3366FF"/>
                </a:solidFill>
              </a:rPr>
              <a:t>Revoltés</a:t>
            </a:r>
            <a:r>
              <a:rPr lang="de-DE" altLang="ko-KR" dirty="0" smtClean="0">
                <a:solidFill>
                  <a:srgbClr val="3366FF"/>
                </a:solidFill>
              </a:rPr>
              <a:t> </a:t>
            </a:r>
            <a:br>
              <a:rPr lang="de-DE" altLang="ko-KR" dirty="0" smtClean="0">
                <a:solidFill>
                  <a:srgbClr val="3366FF"/>
                </a:solidFill>
              </a:rPr>
            </a:br>
            <a:r>
              <a:rPr lang="de-DE" altLang="ko-KR" dirty="0" smtClean="0">
                <a:solidFill>
                  <a:srgbClr val="3366FF"/>
                </a:solidFill>
              </a:rPr>
              <a:t>a German band </a:t>
            </a:r>
            <a:r>
              <a:rPr lang="de-DE" altLang="ko-KR" dirty="0" err="1" smtClean="0">
                <a:solidFill>
                  <a:srgbClr val="3366FF"/>
                </a:solidFill>
              </a:rPr>
              <a:t>who</a:t>
            </a:r>
            <a:r>
              <a:rPr lang="de-DE" altLang="ko-KR" dirty="0" smtClean="0">
                <a:solidFill>
                  <a:srgbClr val="3366FF"/>
                </a:solidFill>
              </a:rPr>
              <a:t> </a:t>
            </a:r>
            <a:r>
              <a:rPr lang="de-DE" altLang="ko-KR" dirty="0" err="1" smtClean="0">
                <a:solidFill>
                  <a:srgbClr val="3366FF"/>
                </a:solidFill>
              </a:rPr>
              <a:t>sings</a:t>
            </a:r>
            <a:r>
              <a:rPr lang="de-DE" altLang="ko-KR" dirty="0" smtClean="0">
                <a:solidFill>
                  <a:srgbClr val="3366FF"/>
                </a:solidFill>
              </a:rPr>
              <a:t> in French</a:t>
            </a:r>
            <a:endParaRPr lang="ko-KR" altLang="en-US" dirty="0"/>
          </a:p>
        </p:txBody>
      </p:sp>
      <p:pic>
        <p:nvPicPr>
          <p:cNvPr id="5" name="Bi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784" y="1600200"/>
            <a:ext cx="652643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fr-FR" b="1" dirty="0" smtClean="0"/>
              <a:t>L</a:t>
            </a:r>
            <a:r>
              <a:rPr lang="fr-FR" altLang="ko-KR" b="1" dirty="0" smtClean="0"/>
              <a:t>'expression : je croise les doigts</a:t>
            </a:r>
          </a:p>
          <a:p>
            <a:pPr marL="0" indent="0" algn="just">
              <a:buNone/>
            </a:pPr>
            <a:r>
              <a:rPr lang="fr-FR" altLang="ko-KR" dirty="0" smtClean="0"/>
              <a:t>How to wish to someone good luck in French and in German!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http://www.arte.tv/fr/l-expression-je-croise-les-doigts/6903122.html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그림 6" descr="2198480,property=imageData,CmPage=70_2151236_104016,CmStyle=2151076,v=1,CmPart=com_arte-tv_w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88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Emprunts</a:t>
            </a:r>
            <a:r>
              <a:rPr lang="en-US" altLang="ko-KR" dirty="0" smtClean="0"/>
              <a:t> du </a:t>
            </a:r>
            <a:r>
              <a:rPr lang="en-US" altLang="ko-KR" dirty="0" err="1" smtClean="0"/>
              <a:t>coréen</a:t>
            </a:r>
            <a:r>
              <a:rPr lang="en-US" altLang="ko-KR" dirty="0" smtClean="0"/>
              <a:t> au </a:t>
            </a:r>
            <a:r>
              <a:rPr lang="en-US" altLang="ko-KR" dirty="0" err="1" smtClean="0"/>
              <a:t>français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altLang="ko-KR" dirty="0" smtClean="0"/>
              <a:t>빵 pain, </a:t>
            </a:r>
            <a:r>
              <a:rPr lang="ko-KR" altLang="ko-KR" dirty="0" err="1" smtClean="0"/>
              <a:t>까페</a:t>
            </a:r>
            <a:r>
              <a:rPr lang="fr-FR" altLang="ko-KR" dirty="0" smtClean="0"/>
              <a:t> café et </a:t>
            </a:r>
            <a:r>
              <a:rPr lang="ko-KR" altLang="ko-KR" dirty="0" smtClean="0"/>
              <a:t>바게트</a:t>
            </a:r>
            <a:r>
              <a:rPr lang="fr-FR" altLang="ko-KR" dirty="0" smtClean="0"/>
              <a:t> baguette</a:t>
            </a:r>
          </a:p>
          <a:p>
            <a:pPr algn="just"/>
            <a:r>
              <a:rPr lang="ko-KR" altLang="ko-KR" dirty="0" smtClean="0"/>
              <a:t>앙코르</a:t>
            </a:r>
            <a:r>
              <a:rPr lang="fr-FR" altLang="ko-KR" i="1" dirty="0" smtClean="0"/>
              <a:t>encore,</a:t>
            </a:r>
            <a:r>
              <a:rPr lang="fr-FR" altLang="ko-KR" dirty="0" smtClean="0"/>
              <a:t> </a:t>
            </a:r>
            <a:r>
              <a:rPr lang="ko-KR" altLang="ko-KR" dirty="0" smtClean="0"/>
              <a:t>데뷔</a:t>
            </a:r>
            <a:r>
              <a:rPr lang="fr-FR" altLang="ko-KR" dirty="0" smtClean="0"/>
              <a:t> </a:t>
            </a:r>
            <a:r>
              <a:rPr lang="fr-FR" altLang="ko-KR" i="1" dirty="0" smtClean="0"/>
              <a:t>début</a:t>
            </a:r>
            <a:r>
              <a:rPr lang="fr-FR" altLang="ko-KR" dirty="0" smtClean="0"/>
              <a:t>, </a:t>
            </a:r>
            <a:r>
              <a:rPr lang="ko-KR" altLang="ko-KR" dirty="0" smtClean="0"/>
              <a:t>시네마</a:t>
            </a:r>
            <a:r>
              <a:rPr lang="fr-FR" altLang="ko-KR" dirty="0" smtClean="0"/>
              <a:t> cinéma, </a:t>
            </a:r>
            <a:r>
              <a:rPr lang="ko-KR" altLang="ko-KR" dirty="0" err="1" smtClean="0"/>
              <a:t>누벨</a:t>
            </a:r>
            <a:r>
              <a:rPr lang="ko-KR" altLang="ko-KR" dirty="0" smtClean="0"/>
              <a:t> </a:t>
            </a:r>
            <a:r>
              <a:rPr lang="ko-KR" altLang="ko-KR" dirty="0" err="1" smtClean="0"/>
              <a:t>바그</a:t>
            </a:r>
            <a:r>
              <a:rPr lang="en-US" altLang="ko-KR" dirty="0" smtClean="0"/>
              <a:t> </a:t>
            </a:r>
            <a:r>
              <a:rPr lang="fr-FR" altLang="ko-KR" dirty="0" smtClean="0"/>
              <a:t>nouvelle vague, </a:t>
            </a:r>
            <a:r>
              <a:rPr lang="ko-KR" altLang="ko-KR" dirty="0" smtClean="0"/>
              <a:t>아방가르드</a:t>
            </a:r>
            <a:r>
              <a:rPr lang="fr-FR" altLang="ko-KR" dirty="0" smtClean="0"/>
              <a:t> avant-garde</a:t>
            </a:r>
          </a:p>
          <a:p>
            <a:pPr algn="just"/>
            <a:r>
              <a:rPr lang="ko-KR" altLang="ko-KR" dirty="0" smtClean="0"/>
              <a:t>쿠데타</a:t>
            </a:r>
            <a:r>
              <a:rPr lang="fr-FR" altLang="ko-KR" dirty="0" smtClean="0"/>
              <a:t>coup d’État, </a:t>
            </a:r>
            <a:r>
              <a:rPr lang="ko-KR" altLang="ko-KR" dirty="0" err="1" smtClean="0"/>
              <a:t>노블리스</a:t>
            </a:r>
            <a:r>
              <a:rPr lang="ko-KR" altLang="ko-KR" dirty="0" smtClean="0"/>
              <a:t> </a:t>
            </a:r>
            <a:r>
              <a:rPr lang="ko-KR" altLang="ko-KR" dirty="0" err="1" smtClean="0"/>
              <a:t>오블리제</a:t>
            </a:r>
            <a:r>
              <a:rPr lang="fr-FR" altLang="ko-KR" dirty="0" smtClean="0"/>
              <a:t> noblesse oblige, </a:t>
            </a:r>
            <a:r>
              <a:rPr lang="ko-KR" altLang="ko-KR" dirty="0" smtClean="0"/>
              <a:t>프롤레타리아</a:t>
            </a:r>
            <a:r>
              <a:rPr lang="fr-FR" altLang="ko-KR" dirty="0" smtClean="0"/>
              <a:t> prolétariat, et </a:t>
            </a:r>
            <a:r>
              <a:rPr lang="ko-KR" altLang="ko-KR" dirty="0" smtClean="0"/>
              <a:t>레지스탕스</a:t>
            </a:r>
            <a:r>
              <a:rPr lang="fr-FR" altLang="ko-KR" dirty="0" smtClean="0"/>
              <a:t> résistance</a:t>
            </a:r>
          </a:p>
          <a:p>
            <a:pPr algn="just"/>
            <a:r>
              <a:rPr lang="ko-KR" altLang="ko-KR" dirty="0" err="1" smtClean="0"/>
              <a:t>멜랑꼴리</a:t>
            </a:r>
            <a:r>
              <a:rPr lang="en-US" altLang="ko-KR" dirty="0" smtClean="0"/>
              <a:t> </a:t>
            </a:r>
            <a:r>
              <a:rPr lang="fr-FR" altLang="ko-KR" dirty="0" smtClean="0"/>
              <a:t>mélancolie et </a:t>
            </a:r>
            <a:r>
              <a:rPr lang="ko-KR" altLang="ko-KR" dirty="0" err="1" smtClean="0"/>
              <a:t>랑데</a:t>
            </a:r>
            <a:r>
              <a:rPr lang="ko-KR" altLang="ko-KR" dirty="0" smtClean="0"/>
              <a:t> 부</a:t>
            </a:r>
            <a:r>
              <a:rPr lang="fr-FR" altLang="ko-KR" dirty="0" smtClean="0"/>
              <a:t> rendez-vous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ko-KR" b="1" dirty="0" smtClean="0"/>
              <a:t>Cinquante ans d’amitié</a:t>
            </a:r>
            <a:br>
              <a:rPr lang="fr-FR" altLang="ko-KR" b="1" dirty="0" smtClean="0"/>
            </a:br>
            <a:r>
              <a:rPr lang="fr-FR" altLang="ko-KR" b="1" dirty="0" smtClean="0"/>
              <a:t>franco-allemande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그림 3" descr="hollande_merkel_reims_afp_patrick_aventur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5" y="2490652"/>
            <a:ext cx="7743660" cy="32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Let’s watch the EDL TV-spot!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ko-KR" dirty="0" smtClean="0">
                <a:hlinkClick r:id="rId2"/>
              </a:rPr>
              <a:t>European hellos 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>
              <a:hlinkClick r:id="rId2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 smtClean="0">
                <a:hlinkClick r:id="rId2"/>
              </a:rPr>
              <a:t>://www.youtube.com/watch?feature=player_embedded&amp;v=Fy7JjJMnKEg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de-DE" altLang="ko-KR" dirty="0" smtClean="0"/>
              <a:t>Which languages can you identify?</a:t>
            </a:r>
          </a:p>
          <a:p>
            <a:pPr>
              <a:buNone/>
            </a:pPr>
            <a:r>
              <a:rPr lang="de-DE" altLang="ko-KR" dirty="0" smtClean="0"/>
              <a:t> </a:t>
            </a:r>
          </a:p>
          <a:p>
            <a:pPr>
              <a:buFontTx/>
              <a:buChar char="-"/>
            </a:pPr>
            <a:r>
              <a:rPr lang="en-US" altLang="ko-KR" dirty="0" smtClean="0"/>
              <a:t>Which person speaks French?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you want to know more…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altLang="ko-KR" dirty="0" smtClean="0"/>
              <a:t>About French culture: </a:t>
            </a:r>
          </a:p>
          <a:p>
            <a:pPr>
              <a:buNone/>
            </a:pPr>
            <a:r>
              <a:rPr lang="en-US" altLang="ko-KR" dirty="0" smtClean="0">
                <a:hlinkClick r:id="rId2"/>
              </a:rPr>
              <a:t>http://www.france.or.kr/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About learning French in Korea:</a:t>
            </a:r>
          </a:p>
          <a:p>
            <a:pPr>
              <a:buNone/>
            </a:pPr>
            <a:r>
              <a:rPr lang="en-US" altLang="ko-KR" dirty="0" smtClean="0">
                <a:hlinkClick r:id="rId3"/>
              </a:rPr>
              <a:t>http://www.afcoree.co.kr/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About travelling in France:</a:t>
            </a:r>
          </a:p>
          <a:p>
            <a:pPr>
              <a:buNone/>
            </a:pPr>
            <a:r>
              <a:rPr lang="en-US" altLang="ko-KR" dirty="0" smtClean="0">
                <a:hlinkClick r:id="rId4"/>
              </a:rPr>
              <a:t>http://kr.franceguide.com/</a:t>
            </a:r>
            <a:r>
              <a:rPr lang="en-US" altLang="ko-KR" dirty="0" smtClean="0"/>
              <a:t> 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FontTx/>
              <a:buChar char="-"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1800" b="1" dirty="0" smtClean="0">
                <a:solidFill>
                  <a:srgbClr val="3366FF"/>
                </a:solidFill>
                <a:latin typeface="Comic Sans MS" pitchFamily="66" charset="0"/>
              </a:rPr>
              <a:t>Why do we celebrate </a:t>
            </a:r>
            <a:r>
              <a:rPr lang="en-US" altLang="ko-KR" sz="1800" b="1" dirty="0" smtClean="0">
                <a:latin typeface="Comic Sans MS" pitchFamily="66" charset="0"/>
              </a:rPr>
              <a:t/>
            </a:r>
            <a:br>
              <a:rPr lang="en-US" altLang="ko-KR" sz="1800" b="1" dirty="0" smtClean="0">
                <a:latin typeface="Comic Sans MS" pitchFamily="66" charset="0"/>
              </a:rPr>
            </a:br>
            <a:r>
              <a:rPr lang="en-US" altLang="ko-KR" sz="1800" b="1" dirty="0" smtClean="0">
                <a:latin typeface="Comic Sans MS" pitchFamily="66" charset="0"/>
              </a:rPr>
              <a:t>THE EUROPEAN DAY OF LANGUAGES ?</a:t>
            </a:r>
            <a:r>
              <a:rPr lang="de-DE" altLang="ko-KR" sz="1800" dirty="0" smtClean="0">
                <a:latin typeface="Comic Sans MS" pitchFamily="66" charset="0"/>
              </a:rPr>
              <a:t>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endParaRPr lang="ko-KR" altLang="en-US" sz="1200" dirty="0">
              <a:latin typeface="Comic Sans MS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ko-KR" sz="2400" dirty="0" smtClean="0"/>
              <a:t>Well developed language skills are </a:t>
            </a:r>
            <a:r>
              <a:rPr lang="en-US" altLang="ko-KR" sz="2400" b="1" dirty="0" smtClean="0"/>
              <a:t>a necessity and a right for everyone</a:t>
            </a:r>
            <a:endParaRPr lang="en-US" altLang="ko-KR" sz="2400" dirty="0" smtClean="0"/>
          </a:p>
          <a:p>
            <a:pPr algn="just"/>
            <a:r>
              <a:rPr lang="en-US" altLang="ko-KR" sz="2400" dirty="0" smtClean="0"/>
              <a:t>Linguistic diversity: Europe is rich in languages – there are </a:t>
            </a:r>
            <a:r>
              <a:rPr lang="en-US" altLang="ko-KR" sz="2400" b="1" dirty="0" smtClean="0"/>
              <a:t>over 200 European languages </a:t>
            </a:r>
            <a:r>
              <a:rPr lang="en-US" altLang="ko-KR" sz="2400" dirty="0" smtClean="0"/>
              <a:t>in daily use  </a:t>
            </a:r>
            <a:endParaRPr lang="en-US" altLang="ko-KR" sz="2400" b="1" dirty="0" smtClean="0"/>
          </a:p>
          <a:p>
            <a:pPr algn="just"/>
            <a:r>
              <a:rPr lang="en-US" altLang="ko-KR" sz="2400" dirty="0" smtClean="0"/>
              <a:t>Well developed language abilities allow people to take </a:t>
            </a:r>
            <a:r>
              <a:rPr lang="en-US" altLang="ko-KR" sz="2400" b="1" dirty="0" smtClean="0"/>
              <a:t>full advantage of the opportunities offered by modern societies</a:t>
            </a:r>
            <a:r>
              <a:rPr lang="en-US" altLang="ko-KR" sz="2400" dirty="0" smtClean="0"/>
              <a:t> </a:t>
            </a:r>
          </a:p>
          <a:p>
            <a:pPr algn="just"/>
            <a:r>
              <a:rPr lang="en-US" altLang="ko-KR" sz="2400" dirty="0" smtClean="0"/>
              <a:t>Learning other peoples' languages is another way of </a:t>
            </a:r>
            <a:r>
              <a:rPr lang="en-US" altLang="ko-KR" sz="2400" b="1" dirty="0" smtClean="0"/>
              <a:t>helping us to understand each other better</a:t>
            </a:r>
            <a:r>
              <a:rPr lang="en-US" altLang="ko-KR" sz="2400" dirty="0" smtClean="0"/>
              <a:t> and overcome our cultural differences</a:t>
            </a:r>
          </a:p>
          <a:p>
            <a:pPr algn="just"/>
            <a:r>
              <a:rPr lang="en-US" altLang="ko-KR" sz="2400" dirty="0" smtClean="0"/>
              <a:t>All this gives us reason to celebrate the </a:t>
            </a:r>
            <a:r>
              <a:rPr lang="en-US" altLang="ko-KR" sz="2400" b="1" dirty="0" smtClean="0"/>
              <a:t>richness and value of linguistic diversity </a:t>
            </a:r>
            <a:r>
              <a:rPr lang="en-US" altLang="ko-KR" sz="2400" dirty="0" smtClean="0"/>
              <a:t>in Europe! </a:t>
            </a:r>
            <a:endParaRPr lang="ko-KR" altLang="en-US" sz="2400" dirty="0" smtClean="0"/>
          </a:p>
          <a:p>
            <a:pPr algn="just"/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10" y="274638"/>
            <a:ext cx="1833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966" y="252693"/>
            <a:ext cx="1564548" cy="116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 fr</a:t>
            </a:r>
            <a:r>
              <a:rPr lang="en-US" dirty="0" err="1" smtClean="0"/>
              <a:t>ançais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altLang="ko-KR" dirty="0" smtClean="0"/>
              <a:t>Just </a:t>
            </a:r>
            <a:r>
              <a:rPr lang="de-DE" altLang="ko-KR" dirty="0" err="1" smtClean="0"/>
              <a:t>like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we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use</a:t>
            </a:r>
            <a:r>
              <a:rPr lang="de-DE" altLang="ko-KR" dirty="0" smtClean="0"/>
              <a:t> English </a:t>
            </a:r>
            <a:r>
              <a:rPr lang="de-DE" altLang="ko-KR" dirty="0" err="1" smtClean="0"/>
              <a:t>now</a:t>
            </a:r>
            <a:r>
              <a:rPr lang="de-DE" altLang="ko-KR" dirty="0" smtClean="0"/>
              <a:t>, </a:t>
            </a:r>
            <a:r>
              <a:rPr lang="de-DE" altLang="ko-KR" dirty="0" err="1" smtClean="0"/>
              <a:t>other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languages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can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become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our</a:t>
            </a:r>
            <a:r>
              <a:rPr lang="de-DE" altLang="ko-KR" dirty="0" smtClean="0"/>
              <a:t> „</a:t>
            </a:r>
            <a:r>
              <a:rPr lang="de-DE" altLang="ko-KR" dirty="0" err="1" smtClean="0"/>
              <a:t>lingua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franca</a:t>
            </a:r>
            <a:r>
              <a:rPr lang="de-DE" altLang="ko-KR" dirty="0" smtClean="0"/>
              <a:t>“</a:t>
            </a:r>
          </a:p>
          <a:p>
            <a:pPr marL="0" indent="0" algn="just">
              <a:buNone/>
            </a:pPr>
            <a:r>
              <a:rPr lang="de-DE" altLang="ko-KR" sz="2400" dirty="0" smtClean="0"/>
              <a:t>(*a </a:t>
            </a:r>
            <a:r>
              <a:rPr lang="de-DE" altLang="ko-KR" sz="2400" dirty="0" err="1" smtClean="0"/>
              <a:t>language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systematically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used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to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make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communication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possible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between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people</a:t>
            </a:r>
            <a:r>
              <a:rPr lang="de-DE" altLang="ko-KR" sz="2400" dirty="0" smtClean="0"/>
              <a:t> not </a:t>
            </a:r>
            <a:r>
              <a:rPr lang="de-DE" altLang="ko-KR" sz="2400" dirty="0" err="1" smtClean="0"/>
              <a:t>sharing</a:t>
            </a:r>
            <a:r>
              <a:rPr lang="de-DE" altLang="ko-KR" sz="2400" dirty="0" smtClean="0"/>
              <a:t> a </a:t>
            </a:r>
            <a:r>
              <a:rPr lang="de-DE" altLang="ko-KR" sz="2400" dirty="0" err="1" smtClean="0"/>
              <a:t>first</a:t>
            </a:r>
            <a:r>
              <a:rPr lang="de-DE" altLang="ko-KR" sz="2400" dirty="0" smtClean="0"/>
              <a:t> </a:t>
            </a:r>
            <a:r>
              <a:rPr lang="de-DE" altLang="ko-KR" sz="2400" dirty="0" err="1" smtClean="0"/>
              <a:t>language</a:t>
            </a:r>
            <a:r>
              <a:rPr lang="de-DE" altLang="ko-KR" sz="2400" dirty="0" smtClean="0"/>
              <a:t>)</a:t>
            </a:r>
          </a:p>
          <a:p>
            <a:pPr marL="0" indent="0" algn="just">
              <a:buNone/>
            </a:pPr>
            <a:endParaRPr lang="de-DE" altLang="ko-KR" sz="2400" dirty="0" smtClean="0"/>
          </a:p>
          <a:p>
            <a:pPr marL="0" indent="0" algn="just">
              <a:buNone/>
            </a:pPr>
            <a:r>
              <a:rPr lang="de-DE" altLang="ko-KR" dirty="0" smtClean="0"/>
              <a:t>- Quelles </a:t>
            </a:r>
            <a:r>
              <a:rPr lang="de-DE" altLang="ko-KR" dirty="0" err="1" smtClean="0"/>
              <a:t>sont</a:t>
            </a:r>
            <a:r>
              <a:rPr lang="de-DE" altLang="ko-KR" dirty="0" smtClean="0"/>
              <a:t> les 5 </a:t>
            </a:r>
            <a:r>
              <a:rPr lang="de-DE" altLang="ko-KR" dirty="0" err="1" smtClean="0"/>
              <a:t>choses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auxquelles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vous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pensez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quand</a:t>
            </a:r>
            <a:r>
              <a:rPr lang="de-DE" altLang="ko-KR" dirty="0" smtClean="0"/>
              <a:t> je </a:t>
            </a:r>
            <a:r>
              <a:rPr lang="de-DE" altLang="ko-KR" dirty="0" err="1" smtClean="0"/>
              <a:t>dis</a:t>
            </a:r>
            <a:r>
              <a:rPr lang="de-DE" altLang="ko-KR" dirty="0" smtClean="0"/>
              <a:t> France? </a:t>
            </a:r>
          </a:p>
          <a:p>
            <a:pPr marL="0" indent="0" algn="just">
              <a:buNone/>
            </a:pPr>
            <a:r>
              <a:rPr lang="de-DE" altLang="ko-KR" dirty="0" err="1" smtClean="0"/>
              <a:t>What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comes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to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your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mind</a:t>
            </a:r>
            <a:r>
              <a:rPr lang="de-DE" altLang="ko-KR" dirty="0" smtClean="0"/>
              <a:t>, </a:t>
            </a:r>
            <a:r>
              <a:rPr lang="de-DE" altLang="ko-KR" dirty="0" err="1" smtClean="0"/>
              <a:t>when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you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think</a:t>
            </a:r>
            <a:r>
              <a:rPr lang="de-DE" altLang="ko-KR" dirty="0" smtClean="0"/>
              <a:t> </a:t>
            </a:r>
            <a:r>
              <a:rPr lang="de-DE" altLang="ko-KR" dirty="0" err="1" smtClean="0"/>
              <a:t>about</a:t>
            </a:r>
            <a:r>
              <a:rPr lang="de-DE" altLang="ko-KR" smtClean="0"/>
              <a:t> </a:t>
            </a:r>
            <a:r>
              <a:rPr lang="de-DE" altLang="ko-KR" smtClean="0"/>
              <a:t>France? </a:t>
            </a:r>
            <a:endParaRPr lang="de-DE" altLang="ko-KR" dirty="0" smtClean="0"/>
          </a:p>
        </p:txBody>
      </p:sp>
      <p:pic>
        <p:nvPicPr>
          <p:cNvPr id="2050" name="Picture 2" descr="F:\Cours\JEL\JEL autocollant 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74638"/>
            <a:ext cx="2068286" cy="1146191"/>
          </a:xfrm>
          <a:prstGeom prst="rect">
            <a:avLst/>
          </a:prstGeom>
          <a:noFill/>
        </p:spPr>
      </p:pic>
      <p:pic>
        <p:nvPicPr>
          <p:cNvPr id="2051" name="Picture 3" descr="F:\Cours\JEL\JEL autocollant 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035" y="274638"/>
            <a:ext cx="2098765" cy="118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1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ko-KR" dirty="0" smtClean="0"/>
              <a:t>1. How many official and working </a:t>
            </a:r>
            <a:r>
              <a:rPr lang="en-US" altLang="ko-KR" dirty="0" smtClean="0"/>
              <a:t>languages does </a:t>
            </a:r>
            <a:r>
              <a:rPr lang="en-US" altLang="ko-KR" dirty="0" smtClean="0"/>
              <a:t>the European Union </a:t>
            </a:r>
            <a:r>
              <a:rPr lang="en-US" altLang="ko-KR" dirty="0" smtClean="0"/>
              <a:t>have?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34</a:t>
            </a:r>
          </a:p>
          <a:p>
            <a:pPr>
              <a:buFontTx/>
              <a:buChar char="-"/>
            </a:pPr>
            <a:r>
              <a:rPr lang="en-US" altLang="ko-KR" dirty="0" smtClean="0"/>
              <a:t>45</a:t>
            </a:r>
          </a:p>
          <a:p>
            <a:pPr>
              <a:buFontTx/>
              <a:buChar char="-"/>
            </a:pPr>
            <a:r>
              <a:rPr lang="en-US" altLang="ko-KR" dirty="0" smtClean="0"/>
              <a:t>23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QUIZ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 smtClean="0"/>
              <a:t>2. Which </a:t>
            </a:r>
            <a:r>
              <a:rPr lang="en-US" dirty="0" smtClean="0"/>
              <a:t>language is t</a:t>
            </a:r>
            <a:r>
              <a:rPr lang="en-US" altLang="ko-KR" dirty="0" smtClean="0"/>
              <a:t>he most widely spoken mother tongue in the EU </a:t>
            </a:r>
            <a:r>
              <a:rPr lang="de-DE" dirty="0" smtClean="0"/>
              <a:t>? 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FontTx/>
              <a:buChar char="-"/>
            </a:pPr>
            <a:r>
              <a:rPr lang="de-DE" dirty="0" smtClean="0"/>
              <a:t> German</a:t>
            </a:r>
          </a:p>
          <a:p>
            <a:pPr marL="0" indent="0">
              <a:buFontTx/>
              <a:buChar char="-"/>
            </a:pPr>
            <a:r>
              <a:rPr lang="de-DE" dirty="0" smtClean="0"/>
              <a:t> French</a:t>
            </a:r>
          </a:p>
          <a:p>
            <a:pPr marL="0" indent="0">
              <a:buFontTx/>
              <a:buChar char="-"/>
            </a:pPr>
            <a:r>
              <a:rPr lang="de-DE" dirty="0" smtClean="0"/>
              <a:t> English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2462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ko-KR" dirty="0" smtClean="0"/>
              <a:t>3. Which language is the most widely spoken language in the EU?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French</a:t>
            </a:r>
          </a:p>
          <a:p>
            <a:pPr>
              <a:buFontTx/>
              <a:buChar char="-"/>
            </a:pPr>
            <a:r>
              <a:rPr lang="en-US" altLang="ko-KR" dirty="0" smtClean="0"/>
              <a:t>English</a:t>
            </a:r>
          </a:p>
          <a:p>
            <a:pPr>
              <a:buFontTx/>
              <a:buChar char="-"/>
            </a:pPr>
            <a:r>
              <a:rPr lang="en-US" altLang="ko-KR" dirty="0" smtClean="0"/>
              <a:t>German</a:t>
            </a:r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ko-KR" dirty="0" smtClean="0"/>
              <a:t>4. How many people in Europe speak French as their first language?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12%</a:t>
            </a:r>
          </a:p>
          <a:p>
            <a:pPr>
              <a:buFontTx/>
              <a:buChar char="-"/>
            </a:pPr>
            <a:r>
              <a:rPr lang="en-US" altLang="ko-KR" dirty="0" smtClean="0"/>
              <a:t>18%</a:t>
            </a:r>
          </a:p>
          <a:p>
            <a:pPr>
              <a:buFontTx/>
              <a:buChar char="-"/>
            </a:pPr>
            <a:r>
              <a:rPr lang="en-US" altLang="ko-KR" dirty="0" smtClean="0"/>
              <a:t>13%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QUIZ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ko-KR" dirty="0" smtClean="0"/>
              <a:t>5. How many people in Europe speak French as their second language?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38%</a:t>
            </a:r>
          </a:p>
          <a:p>
            <a:pPr>
              <a:buFontTx/>
              <a:buChar char="-"/>
            </a:pPr>
            <a:r>
              <a:rPr lang="en-US" altLang="ko-KR" dirty="0" smtClean="0"/>
              <a:t>15%</a:t>
            </a:r>
          </a:p>
          <a:p>
            <a:pPr>
              <a:buFontTx/>
              <a:buChar char="-"/>
            </a:pPr>
            <a:r>
              <a:rPr lang="en-US" altLang="ko-KR" dirty="0" smtClean="0"/>
              <a:t>14%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504</Words>
  <Application>Microsoft Office PowerPoint</Application>
  <PresentationFormat>Affichage à l'écran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Office-Design</vt:lpstr>
      <vt:lpstr>European Day of Languages 26.09.2012</vt:lpstr>
      <vt:lpstr>Let’s watch the EDL TV-spot!</vt:lpstr>
      <vt:lpstr>Why do we celebrate  THE EUROPEAN DAY OF LANGUAGES ?  </vt:lpstr>
      <vt:lpstr>En français 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Let’s learn survival French!</vt:lpstr>
      <vt:lpstr>Irie Revoltés  a German band who sings in French</vt:lpstr>
      <vt:lpstr>Diapositive 17</vt:lpstr>
      <vt:lpstr>Emprunts du coréen au français</vt:lpstr>
      <vt:lpstr>Cinquante ans d’amitié franco-allemande</vt:lpstr>
      <vt:lpstr>If you want to know more…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26.09.2012</dc:title>
  <dc:creator>Sora Meyberg</dc:creator>
  <cp:lastModifiedBy>bera</cp:lastModifiedBy>
  <cp:revision>30</cp:revision>
  <dcterms:created xsi:type="dcterms:W3CDTF">2012-09-25T05:15:24Z</dcterms:created>
  <dcterms:modified xsi:type="dcterms:W3CDTF">2012-09-25T23:44:10Z</dcterms:modified>
</cp:coreProperties>
</file>